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59" r:id="rId2"/>
    <p:sldId id="293" r:id="rId3"/>
    <p:sldId id="294" r:id="rId4"/>
    <p:sldId id="295" r:id="rId5"/>
    <p:sldId id="317" r:id="rId6"/>
    <p:sldId id="296" r:id="rId7"/>
    <p:sldId id="298" r:id="rId8"/>
    <p:sldId id="299" r:id="rId9"/>
    <p:sldId id="301" r:id="rId10"/>
    <p:sldId id="302" r:id="rId11"/>
    <p:sldId id="303" r:id="rId12"/>
  </p:sldIdLst>
  <p:sldSz cx="12192000" cy="6858000"/>
  <p:notesSz cx="6858000" cy="9144000"/>
  <p:embeddedFontLst>
    <p:embeddedFont>
      <p:font typeface="Arial Black" panose="020B0A04020102020204" pitchFamily="34" charset="0"/>
      <p:bold r:id="rId14"/>
    </p:embeddedFont>
    <p:embeddedFont>
      <p:font typeface="宋体" panose="02010600030101010101" pitchFamily="2" charset="-122"/>
      <p:regular r:id="rId15"/>
    </p:embeddedFont>
    <p:embeddedFont>
      <p:font typeface="Cooper Black" panose="0208090404030B020404" pitchFamily="18" charset="0"/>
      <p:regular r:id="rId16"/>
    </p:embeddedFont>
    <p:embeddedFont>
      <p:font typeface="Baskerville Old Face" panose="02020602080505020303" pitchFamily="18" charset="0"/>
      <p:regular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A03"/>
    <a:srgbClr val="8B53DA"/>
    <a:srgbClr val="FFF8E5"/>
    <a:srgbClr val="FFFFFF"/>
    <a:srgbClr val="5D2884"/>
    <a:srgbClr val="00823B"/>
    <a:srgbClr val="E38012"/>
    <a:srgbClr val="2A4C96"/>
    <a:srgbClr val="3A5EAC"/>
    <a:srgbClr val="1C3A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6" autoAdjust="0"/>
    <p:restoredTop sz="94660"/>
  </p:normalViewPr>
  <p:slideViewPr>
    <p:cSldViewPr snapToGrid="0">
      <p:cViewPr varScale="1">
        <p:scale>
          <a:sx n="70" d="100"/>
          <a:sy n="70" d="100"/>
        </p:scale>
        <p:origin x="684"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7299D-5A12-4975-A6AA-8D04BB6A5B9A}"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2C2F27-F1C7-4884-8310-583138F3A95A}" type="slidenum">
              <a:rPr lang="en-US" smtClean="0"/>
              <a:t>‹#›</a:t>
            </a:fld>
            <a:endParaRPr lang="en-US"/>
          </a:p>
        </p:txBody>
      </p:sp>
    </p:spTree>
    <p:extLst>
      <p:ext uri="{BB962C8B-B14F-4D97-AF65-F5344CB8AC3E}">
        <p14:creationId xmlns:p14="http://schemas.microsoft.com/office/powerpoint/2010/main" val="308202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55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246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17270091"/>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audio" Target="../media/audio7.wav"/><Relationship Id="rId4" Type="http://schemas.openxmlformats.org/officeDocument/2006/relationships/audio" Target="../media/audio6.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audio" Target="../media/audio8.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a:spLocks noChangeArrowheads="1"/>
          </p:cNvSpPr>
          <p:nvPr/>
        </p:nvSpPr>
        <p:spPr bwMode="auto">
          <a:xfrm>
            <a:off x="4933133" y="4583162"/>
            <a:ext cx="2589681" cy="665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rPr>
              <a:t>Lesson 3   </a:t>
            </a:r>
            <a:endParaRPr lang="zh-CN" altLang="en-US" sz="3200" b="1" kern="2000" dirty="0">
              <a:solidFill>
                <a:srgbClr val="C00000"/>
              </a:solidFill>
              <a:latin typeface="Arial" panose="020B0604020202020204" pitchFamily="34" charset="0"/>
              <a:ea typeface="方正正准黑简体" panose="02000000000000000000" pitchFamily="2" charset="-122"/>
              <a:cs typeface="Arial" panose="020B0604020202020204" pitchFamily="34" charset="0"/>
              <a:sym typeface="Arial" panose="020B0604020202020204" pitchFamily="34" charset="0"/>
            </a:endParaRPr>
          </a:p>
        </p:txBody>
      </p:sp>
      <p:sp>
        <p:nvSpPr>
          <p:cNvPr id="6" name="TextBox 6"/>
          <p:cNvSpPr txBox="1">
            <a:spLocks noChangeArrowheads="1"/>
          </p:cNvSpPr>
          <p:nvPr/>
        </p:nvSpPr>
        <p:spPr bwMode="auto">
          <a:xfrm>
            <a:off x="1789831" y="2274838"/>
            <a:ext cx="8612338" cy="23083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7200" b="1"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sym typeface="Arial" panose="020B0604020202020204" pitchFamily="34" charset="0"/>
              </a:rPr>
              <a:t>WHERE’S THE POST OFFICE?</a:t>
            </a:r>
            <a:endParaRPr lang="zh-CN" altLang="en-US" sz="7200" b="1" kern="2000" dirty="0">
              <a:ln w="9525">
                <a:solidFill>
                  <a:schemeClr val="bg1"/>
                </a:solidFill>
                <a:prstDash val="solid"/>
              </a:ln>
              <a:solidFill>
                <a:srgbClr val="F60A6F"/>
              </a:solidFill>
              <a:effectLst>
                <a:outerShdw blurRad="12700" dist="38100" dir="2700000" algn="tl" rotWithShape="0">
                  <a:schemeClr val="bg1">
                    <a:lumMod val="50000"/>
                  </a:schemeClr>
                </a:outerShdw>
              </a:effectLst>
              <a:latin typeface="Cooper Black" panose="0208090404030B020404" pitchFamily="18" charset="0"/>
              <a:ea typeface="方正正准黑简体" panose="02000000000000000000" pitchFamily="2" charset="-122"/>
              <a:cs typeface="+mn-ea"/>
              <a:sym typeface="Arial" panose="020B0604020202020204" pitchFamily="34" charset="0"/>
            </a:endParaRPr>
          </a:p>
        </p:txBody>
      </p:sp>
      <p:sp>
        <p:nvSpPr>
          <p:cNvPr id="7" name="TextBox 9">
            <a:extLst>
              <a:ext uri="{FF2B5EF4-FFF2-40B4-BE49-F238E27FC236}">
                <a16:creationId xmlns:a16="http://schemas.microsoft.com/office/drawing/2014/main" id="{DB5918F3-C1E0-884B-A4FC-A092E9D4DB89}"/>
              </a:ext>
            </a:extLst>
          </p:cNvPr>
          <p:cNvSpPr txBox="1"/>
          <p:nvPr/>
        </p:nvSpPr>
        <p:spPr>
          <a:xfrm>
            <a:off x="5287653" y="1264844"/>
            <a:ext cx="1880643" cy="76944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400" b="1" dirty="0">
                <a:ln w="0"/>
                <a:solidFill>
                  <a:srgbClr val="C00000"/>
                </a:solidFill>
                <a:effectLst>
                  <a:outerShdw blurRad="38100" dist="25400" dir="5400000" algn="ctr" rotWithShape="0">
                    <a:srgbClr val="6E747A">
                      <a:alpha val="43000"/>
                    </a:srgbClr>
                  </a:outerShdw>
                </a:effectLst>
                <a:latin typeface="Baskerville Old Face" panose="02020602080505020303" pitchFamily="18" charset="0"/>
                <a:cs typeface="Arial" panose="020B0604020202020204" pitchFamily="34" charset="0"/>
              </a:rPr>
              <a:t>Unit 16</a:t>
            </a:r>
          </a:p>
        </p:txBody>
      </p:sp>
    </p:spTree>
    <p:extLst>
      <p:ext uri="{BB962C8B-B14F-4D97-AF65-F5344CB8AC3E}">
        <p14:creationId xmlns:p14="http://schemas.microsoft.com/office/powerpoint/2010/main" val="38399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17">
                                          <p:stCondLst>
                                            <p:cond delay="0"/>
                                          </p:stCondLst>
                                        </p:cTn>
                                        <p:tgtEl>
                                          <p:spTgt spid="7"/>
                                        </p:tgtEl>
                                      </p:cBhvr>
                                    </p:animEffect>
                                    <p:anim calcmode="lin" valueType="num">
                                      <p:cBhvr>
                                        <p:cTn id="8"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13" dur="10">
                                          <p:stCondLst>
                                            <p:cond delay="244"/>
                                          </p:stCondLst>
                                        </p:cTn>
                                        <p:tgtEl>
                                          <p:spTgt spid="7"/>
                                        </p:tgtEl>
                                      </p:cBhvr>
                                      <p:to x="100000" y="60000"/>
                                    </p:animScale>
                                    <p:animScale>
                                      <p:cBhvr>
                                        <p:cTn id="14" dur="62" decel="50000">
                                          <p:stCondLst>
                                            <p:cond delay="254"/>
                                          </p:stCondLst>
                                        </p:cTn>
                                        <p:tgtEl>
                                          <p:spTgt spid="7"/>
                                        </p:tgtEl>
                                      </p:cBhvr>
                                      <p:to x="100000" y="100000"/>
                                    </p:animScale>
                                    <p:animScale>
                                      <p:cBhvr>
                                        <p:cTn id="15" dur="10">
                                          <p:stCondLst>
                                            <p:cond delay="492"/>
                                          </p:stCondLst>
                                        </p:cTn>
                                        <p:tgtEl>
                                          <p:spTgt spid="7"/>
                                        </p:tgtEl>
                                      </p:cBhvr>
                                      <p:to x="100000" y="80000"/>
                                    </p:animScale>
                                    <p:animScale>
                                      <p:cBhvr>
                                        <p:cTn id="16" dur="62" decel="50000">
                                          <p:stCondLst>
                                            <p:cond delay="502"/>
                                          </p:stCondLst>
                                        </p:cTn>
                                        <p:tgtEl>
                                          <p:spTgt spid="7"/>
                                        </p:tgtEl>
                                      </p:cBhvr>
                                      <p:to x="100000" y="100000"/>
                                    </p:animScale>
                                    <p:animScale>
                                      <p:cBhvr>
                                        <p:cTn id="17" dur="10">
                                          <p:stCondLst>
                                            <p:cond delay="616"/>
                                          </p:stCondLst>
                                        </p:cTn>
                                        <p:tgtEl>
                                          <p:spTgt spid="7"/>
                                        </p:tgtEl>
                                      </p:cBhvr>
                                      <p:to x="100000" y="90000"/>
                                    </p:animScale>
                                    <p:animScale>
                                      <p:cBhvr>
                                        <p:cTn id="18" dur="62" decel="50000">
                                          <p:stCondLst>
                                            <p:cond delay="625"/>
                                          </p:stCondLst>
                                        </p:cTn>
                                        <p:tgtEl>
                                          <p:spTgt spid="7"/>
                                        </p:tgtEl>
                                      </p:cBhvr>
                                      <p:to x="100000" y="100000"/>
                                    </p:animScale>
                                    <p:animScale>
                                      <p:cBhvr>
                                        <p:cTn id="19" dur="10">
                                          <p:stCondLst>
                                            <p:cond delay="678"/>
                                          </p:stCondLst>
                                        </p:cTn>
                                        <p:tgtEl>
                                          <p:spTgt spid="7"/>
                                        </p:tgtEl>
                                      </p:cBhvr>
                                      <p:to x="100000" y="95000"/>
                                    </p:animScale>
                                    <p:animScale>
                                      <p:cBhvr>
                                        <p:cTn id="20" dur="62" decel="50000">
                                          <p:stCondLst>
                                            <p:cond delay="688"/>
                                          </p:stCondLst>
                                        </p:cTn>
                                        <p:tgtEl>
                                          <p:spTgt spid="7"/>
                                        </p:tgtEl>
                                      </p:cBhvr>
                                      <p:to x="100000" y="100000"/>
                                    </p:animScale>
                                  </p:childTnLst>
                                </p:cTn>
                              </p:par>
                            </p:childTnLst>
                          </p:cTn>
                        </p:par>
                        <p:par>
                          <p:cTn id="21" fill="hold">
                            <p:stCondLst>
                              <p:cond delay="1250"/>
                            </p:stCondLst>
                            <p:childTnLst>
                              <p:par>
                                <p:cTn id="22" presetID="22" presetClass="entr" presetSubtype="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1000"/>
                                        <p:tgtEl>
                                          <p:spTgt spid="6"/>
                                        </p:tgtEl>
                                      </p:cBhvr>
                                    </p:animEffect>
                                  </p:childTnLst>
                                </p:cTn>
                              </p:par>
                            </p:childTnLst>
                          </p:cTn>
                        </p:par>
                        <p:par>
                          <p:cTn id="25" fill="hold">
                            <p:stCondLst>
                              <p:cond delay="2250"/>
                            </p:stCondLst>
                            <p:childTnLst>
                              <p:par>
                                <p:cTn id="26" presetID="2" presetClass="entr" presetSubtype="2"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1+#ppt_w/2"/>
                                          </p:val>
                                        </p:tav>
                                        <p:tav tm="100000">
                                          <p:val>
                                            <p:strVal val="#ppt_x"/>
                                          </p:val>
                                        </p:tav>
                                      </p:tavLst>
                                    </p:anim>
                                    <p:anim calcmode="lin" valueType="num">
                                      <p:cBhvr additive="base">
                                        <p:cTn id="29"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428691"/>
            <a:ext cx="8897257" cy="2696836"/>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opposite the </a:t>
            </a:r>
          </a:p>
          <a:p>
            <a:pPr>
              <a:lnSpc>
                <a:spcPct val="150000"/>
              </a:lnSpc>
            </a:pPr>
            <a:r>
              <a:rPr lang="en-US" sz="2800" dirty="0">
                <a:solidFill>
                  <a:srgbClr val="C00000"/>
                </a:solidFill>
                <a:latin typeface="Helvetica Neue"/>
              </a:rPr>
              <a:t>cinema.</a:t>
            </a:r>
            <a:endParaRPr lang="en-US" sz="2800" dirty="0">
              <a:solidFill>
                <a:srgbClr val="C00000"/>
              </a:solidFill>
            </a:endParaRP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1237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1407758" cy="400110"/>
          </a:xfrm>
          <a:prstGeom prst="rect">
            <a:avLst/>
          </a:prstGeom>
        </p:spPr>
        <p:txBody>
          <a:bodyPr wrap="none">
            <a:spAutoFit/>
          </a:bodyPr>
          <a:lstStyle/>
          <a:p>
            <a:r>
              <a:rPr lang="en-US" sz="2000" b="1" dirty="0">
                <a:latin typeface="Helvetica Neue"/>
              </a:rPr>
              <a:t>6. Project </a:t>
            </a:r>
            <a:endParaRPr lang="en-US" sz="2000" dirty="0"/>
          </a:p>
        </p:txBody>
      </p:sp>
    </p:spTree>
    <p:extLst>
      <p:ext uri="{BB962C8B-B14F-4D97-AF65-F5344CB8AC3E}">
        <p14:creationId xmlns:p14="http://schemas.microsoft.com/office/powerpoint/2010/main" val="12046190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07491415"/>
              </p:ext>
            </p:extLst>
          </p:nvPr>
        </p:nvGraphicFramePr>
        <p:xfrm>
          <a:off x="1995489" y="1125832"/>
          <a:ext cx="8295140" cy="4983480"/>
        </p:xfrm>
        <a:graphic>
          <a:graphicData uri="http://schemas.openxmlformats.org/drawingml/2006/table">
            <a:tbl>
              <a:tblPr/>
              <a:tblGrid>
                <a:gridCol w="939231">
                  <a:extLst>
                    <a:ext uri="{9D8B030D-6E8A-4147-A177-3AD203B41FA5}">
                      <a16:colId xmlns:a16="http://schemas.microsoft.com/office/drawing/2014/main" val="20000"/>
                    </a:ext>
                  </a:extLst>
                </a:gridCol>
                <a:gridCol w="7355909">
                  <a:extLst>
                    <a:ext uri="{9D8B030D-6E8A-4147-A177-3AD203B41FA5}">
                      <a16:colId xmlns:a16="http://schemas.microsoft.com/office/drawing/2014/main" val="20001"/>
                    </a:ext>
                  </a:extLst>
                </a:gridCol>
              </a:tblGrid>
              <a:tr h="1511580">
                <a:tc>
                  <a:txBody>
                    <a:bodyPr/>
                    <a:lstStyle/>
                    <a:p>
                      <a:pPr algn="ctr">
                        <a:lnSpc>
                          <a:spcPct val="150000"/>
                        </a:lnSpc>
                      </a:pPr>
                      <a:r>
                        <a:rPr lang="en-US" sz="2800" b="1" dirty="0">
                          <a:solidFill>
                            <a:srgbClr val="333333"/>
                          </a:solidFill>
                          <a:effectLst/>
                          <a:latin typeface="Arial" panose="020B0604020202020204" pitchFamily="34" charset="0"/>
                          <a:cs typeface="Arial" panose="020B0604020202020204" pitchFamily="34" charset="0"/>
                        </a:rPr>
                        <a:t>1.</a:t>
                      </a:r>
                      <a:endParaRPr lang="en-US" sz="2800" b="1" dirty="0">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post office?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opposite the stadium.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2.</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cinema?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next to the post office.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511580">
                <a:tc>
                  <a:txBody>
                    <a:bodyPr/>
                    <a:lstStyle/>
                    <a:p>
                      <a:pPr algn="ctr">
                        <a:lnSpc>
                          <a:spcPct val="150000"/>
                        </a:lnSpc>
                      </a:pPr>
                      <a:r>
                        <a:rPr lang="en-US" sz="2800" b="1">
                          <a:solidFill>
                            <a:srgbClr val="333333"/>
                          </a:solidFill>
                          <a:effectLst/>
                          <a:latin typeface="Arial" panose="020B0604020202020204" pitchFamily="34" charset="0"/>
                          <a:cs typeface="Arial" panose="020B0604020202020204" pitchFamily="34" charset="0"/>
                        </a:rPr>
                        <a:t>3.</a:t>
                      </a:r>
                      <a:endParaRPr lang="en-US" sz="2800" b="1">
                        <a:effectLst/>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lnSpc>
                          <a:spcPct val="150000"/>
                        </a:lnSpc>
                      </a:pPr>
                      <a:r>
                        <a:rPr lang="en-US" sz="2800" b="1" dirty="0">
                          <a:solidFill>
                            <a:srgbClr val="002060"/>
                          </a:solidFill>
                          <a:effectLst/>
                          <a:latin typeface="Arial" panose="020B0604020202020204" pitchFamily="34" charset="0"/>
                          <a:cs typeface="Arial" panose="020B0604020202020204" pitchFamily="34" charset="0"/>
                        </a:rPr>
                        <a:t>Where's the supermarket? </a:t>
                      </a:r>
                      <a:r>
                        <a:rPr lang="en-US" sz="2800" b="1" dirty="0">
                          <a:solidFill>
                            <a:srgbClr val="FF0000"/>
                          </a:solidFill>
                          <a:effectLst/>
                          <a:latin typeface="Arial" panose="020B0604020202020204" pitchFamily="34" charset="0"/>
                          <a:cs typeface="Arial" panose="020B0604020202020204" pitchFamily="34" charset="0"/>
                        </a:rPr>
                        <a:t>↷</a:t>
                      </a:r>
                    </a:p>
                    <a:p>
                      <a:pPr marL="0" marR="0" indent="0" algn="ctr" defTabSz="914400" rtl="0" eaLnBrk="1" fontAlgn="auto" latinLnBrk="0" hangingPunct="1">
                        <a:lnSpc>
                          <a:spcPct val="150000"/>
                        </a:lnSpc>
                        <a:spcBef>
                          <a:spcPts val="0"/>
                        </a:spcBef>
                        <a:spcAft>
                          <a:spcPts val="0"/>
                        </a:spcAft>
                        <a:buClrTx/>
                        <a:buSzTx/>
                        <a:buFontTx/>
                        <a:buNone/>
                        <a:tabLst/>
                        <a:defRPr/>
                      </a:pPr>
                      <a:r>
                        <a:rPr lang="en-US" sz="2800" b="1" dirty="0">
                          <a:solidFill>
                            <a:srgbClr val="002060"/>
                          </a:solidFill>
                          <a:effectLst/>
                          <a:latin typeface="Arial" panose="020B0604020202020204" pitchFamily="34" charset="0"/>
                          <a:cs typeface="Arial" panose="020B0604020202020204" pitchFamily="34" charset="0"/>
                        </a:rPr>
                        <a:t>It's on the corner of the street. </a:t>
                      </a:r>
                      <a:r>
                        <a:rPr lang="en-US" sz="2800" b="1" dirty="0">
                          <a:solidFill>
                            <a:srgbClr val="FF0000"/>
                          </a:solidFill>
                          <a:effectLst/>
                          <a:latin typeface="Arial" panose="020B0604020202020204" pitchFamily="34" charset="0"/>
                          <a:cs typeface="Arial" panose="020B0604020202020204" pitchFamily="34" charset="0"/>
                        </a:rPr>
                        <a:t>↷</a:t>
                      </a:r>
                    </a:p>
                  </a:txBody>
                  <a:tcPr marL="190500" marR="190500" marT="190500" marB="190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928608" y="414049"/>
            <a:ext cx="2661306" cy="400110"/>
          </a:xfrm>
          <a:prstGeom prst="rect">
            <a:avLst/>
          </a:prstGeom>
        </p:spPr>
        <p:txBody>
          <a:bodyPr wrap="none">
            <a:spAutoFit/>
          </a:bodyPr>
          <a:lstStyle/>
          <a:p>
            <a:r>
              <a:rPr lang="en-US" sz="2000" b="1" dirty="0">
                <a:latin typeface="Helvetica Neue"/>
              </a:rPr>
              <a:t>1. Listen and repeat.</a:t>
            </a:r>
            <a:endParaRPr lang="en-US" sz="2000" dirty="0"/>
          </a:p>
        </p:txBody>
      </p:sp>
      <p:pic>
        <p:nvPicPr>
          <p:cNvPr id="5" name="soundMsPham"/>
          <p:cNvPicPr>
            <a:picLocks noChangeAspect="1"/>
          </p:cNvPicPr>
          <p:nvPr/>
        </p:nvPicPr>
        <p:blipFill rotWithShape="1">
          <a:blip r:embed="rId5"/>
          <a:srcRect l="14414" t="15022" r="14612" b="15187"/>
          <a:stretch/>
        </p:blipFill>
        <p:spPr>
          <a:xfrm>
            <a:off x="1215068" y="1762535"/>
            <a:ext cx="457199" cy="457200"/>
          </a:xfrm>
          <a:prstGeom prst="ellipse">
            <a:avLst/>
          </a:prstGeom>
        </p:spPr>
      </p:pic>
      <p:pic>
        <p:nvPicPr>
          <p:cNvPr id="7" name="soundMsPham"/>
          <p:cNvPicPr>
            <a:picLocks noChangeAspect="1"/>
          </p:cNvPicPr>
          <p:nvPr/>
        </p:nvPicPr>
        <p:blipFill rotWithShape="1">
          <a:blip r:embed="rId5"/>
          <a:srcRect l="14414" t="15022" r="14612" b="15187"/>
          <a:stretch/>
        </p:blipFill>
        <p:spPr>
          <a:xfrm>
            <a:off x="1215068" y="3301049"/>
            <a:ext cx="457199" cy="457200"/>
          </a:xfrm>
          <a:prstGeom prst="ellipse">
            <a:avLst/>
          </a:prstGeom>
        </p:spPr>
      </p:pic>
      <p:pic>
        <p:nvPicPr>
          <p:cNvPr id="9" name="soundMsPham"/>
          <p:cNvPicPr>
            <a:picLocks noChangeAspect="1"/>
          </p:cNvPicPr>
          <p:nvPr/>
        </p:nvPicPr>
        <p:blipFill rotWithShape="1">
          <a:blip r:embed="rId5"/>
          <a:srcRect l="14414" t="15022" r="14612" b="15187"/>
          <a:stretch/>
        </p:blipFill>
        <p:spPr>
          <a:xfrm>
            <a:off x="1215068" y="4839563"/>
            <a:ext cx="457199" cy="457200"/>
          </a:xfrm>
          <a:prstGeom prst="ellipse">
            <a:avLst/>
          </a:prstGeom>
        </p:spPr>
      </p:pic>
    </p:spTree>
    <p:extLst>
      <p:ext uri="{BB962C8B-B14F-4D97-AF65-F5344CB8AC3E}">
        <p14:creationId xmlns:p14="http://schemas.microsoft.com/office/powerpoint/2010/main" val="42465734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iếng Anh 5 Tập 2 - Unit 16 Where’s the post office- - Lesson 3 - 1 Listen and repeat (mp3cut.net).wav"/>
                                        </p:tgtEl>
                                      </p:cMediaNode>
                                    </p:audio>
                                  </p:sub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7"/>
                                        </p:tgtEl>
                                      </p:cBhvr>
                                    </p:animEffect>
                                    <p:animScale>
                                      <p:cBhvr>
                                        <p:cTn id="13" dur="250" autoRev="1" fill="hold"/>
                                        <p:tgtEl>
                                          <p:spTgt spid="7"/>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iếng Anh 5 Tập 2 - Unit 16 Where’s the post office- - Lesson 3 - 1 Listen and repeat (mp3cut.net) (1).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9"/>
                                        </p:tgtEl>
                                      </p:cBhvr>
                                    </p:animEffect>
                                    <p:animScale>
                                      <p:cBhvr>
                                        <p:cTn id="19" dur="250" autoRev="1" fill="hold"/>
                                        <p:tgtEl>
                                          <p:spTgt spid="9"/>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iếng Anh 5 Tập 2 - Unit 16 Where’s the post office- - Lesson 3 - 1 Listen and repeat (mp3cut.net) (2).wav"/>
                                        </p:tgtEl>
                                      </p:cMediaNode>
                                    </p:audio>
                                  </p:subTnLst>
                                </p:cTn>
                              </p:par>
                            </p:childTnLst>
                          </p:cTn>
                        </p:par>
                      </p:childTnLst>
                    </p:cTn>
                  </p:par>
                </p:childTnLst>
              </p:cTn>
              <p:nextCondLst>
                <p:cond evt="onClick" delay="0">
                  <p:tgtEl>
                    <p:spTgt spid="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4615" y="385019"/>
            <a:ext cx="3328155" cy="400110"/>
          </a:xfrm>
          <a:prstGeom prst="rect">
            <a:avLst/>
          </a:prstGeom>
        </p:spPr>
        <p:txBody>
          <a:bodyPr wrap="none">
            <a:spAutoFit/>
          </a:bodyPr>
          <a:lstStyle/>
          <a:p>
            <a:r>
              <a:rPr lang="en-US" sz="2000" b="1" dirty="0">
                <a:latin typeface="Arial" panose="020B0604020202020204" pitchFamily="34" charset="0"/>
                <a:cs typeface="Arial" panose="020B0604020202020204" pitchFamily="34" charset="0"/>
              </a:rPr>
              <a:t>2. Listen and circle </a:t>
            </a:r>
            <a:r>
              <a:rPr lang="en-US" sz="2000" b="1" i="1" dirty="0">
                <a:latin typeface="Arial" panose="020B0604020202020204" pitchFamily="34" charset="0"/>
                <a:cs typeface="Arial" panose="020B0604020202020204" pitchFamily="34" charset="0"/>
              </a:rPr>
              <a:t>a</a:t>
            </a:r>
            <a:r>
              <a:rPr lang="en-US" sz="2000" b="1" dirty="0">
                <a:latin typeface="Arial" panose="020B0604020202020204" pitchFamily="34" charset="0"/>
                <a:cs typeface="Arial" panose="020B0604020202020204" pitchFamily="34" charset="0"/>
              </a:rPr>
              <a:t> or </a:t>
            </a:r>
            <a:r>
              <a:rPr lang="en-US" sz="2000" b="1" i="1" dirty="0">
                <a:latin typeface="Arial" panose="020B0604020202020204" pitchFamily="34" charset="0"/>
                <a:cs typeface="Arial" panose="020B0604020202020204" pitchFamily="34" charset="0"/>
              </a:rPr>
              <a:t>b</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3" name="Rectangle 2"/>
          <p:cNvSpPr/>
          <p:nvPr/>
        </p:nvSpPr>
        <p:spPr>
          <a:xfrm>
            <a:off x="1004616" y="1431460"/>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1. Where's the cinema?</a:t>
            </a:r>
          </a:p>
        </p:txBody>
      </p:sp>
      <p:sp>
        <p:nvSpPr>
          <p:cNvPr id="4" name="Rectangle 3"/>
          <p:cNvSpPr/>
          <p:nvPr/>
        </p:nvSpPr>
        <p:spPr>
          <a:xfrm>
            <a:off x="5809750" y="78512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opposite the museum.</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opposite the library.</a:t>
            </a:r>
          </a:p>
        </p:txBody>
      </p:sp>
      <p:sp>
        <p:nvSpPr>
          <p:cNvPr id="5" name="Rectangle 4"/>
          <p:cNvSpPr/>
          <p:nvPr/>
        </p:nvSpPr>
        <p:spPr>
          <a:xfrm>
            <a:off x="5809750" y="4437689"/>
            <a:ext cx="653465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on the corner of the street.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at the end of the street.</a:t>
            </a:r>
          </a:p>
        </p:txBody>
      </p:sp>
      <p:sp>
        <p:nvSpPr>
          <p:cNvPr id="6" name="Rectangle 5"/>
          <p:cNvSpPr/>
          <p:nvPr/>
        </p:nvSpPr>
        <p:spPr>
          <a:xfrm>
            <a:off x="5809750" y="2611409"/>
            <a:ext cx="5677400" cy="1815882"/>
          </a:xfrm>
          <a:prstGeom prst="rect">
            <a:avLst/>
          </a:prstGeom>
        </p:spPr>
        <p:txBody>
          <a:bodyPr wrap="square">
            <a:spAutoFit/>
          </a:bodyPr>
          <a:lstStyle/>
          <a:p>
            <a:pPr>
              <a:lnSpc>
                <a:spcPct val="200000"/>
              </a:lnSpc>
            </a:pPr>
            <a:r>
              <a:rPr lang="en-US" sz="2800" b="1" dirty="0">
                <a:solidFill>
                  <a:srgbClr val="002060"/>
                </a:solidFill>
                <a:latin typeface="Arial" panose="020B0604020202020204" pitchFamily="34" charset="0"/>
                <a:cs typeface="Arial" panose="020B0604020202020204" pitchFamily="34" charset="0"/>
              </a:rPr>
              <a:t>a.  It's next to the supermarket.</a:t>
            </a:r>
          </a:p>
          <a:p>
            <a:pPr>
              <a:lnSpc>
                <a:spcPct val="200000"/>
              </a:lnSpc>
            </a:pPr>
            <a:r>
              <a:rPr lang="en-US" sz="2800" b="1" dirty="0">
                <a:solidFill>
                  <a:srgbClr val="002060"/>
                </a:solidFill>
                <a:latin typeface="Arial" panose="020B0604020202020204" pitchFamily="34" charset="0"/>
                <a:cs typeface="Arial" panose="020B0604020202020204" pitchFamily="34" charset="0"/>
              </a:rPr>
              <a:t>b.  It's next to the stadium.</a:t>
            </a:r>
          </a:p>
        </p:txBody>
      </p:sp>
      <p:sp>
        <p:nvSpPr>
          <p:cNvPr id="7" name="Rectangle 6"/>
          <p:cNvSpPr/>
          <p:nvPr/>
        </p:nvSpPr>
        <p:spPr>
          <a:xfrm>
            <a:off x="1004615" y="3393283"/>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Where's the restaurant?</a:t>
            </a:r>
          </a:p>
        </p:txBody>
      </p:sp>
      <p:sp>
        <p:nvSpPr>
          <p:cNvPr id="8" name="Rectangle 7"/>
          <p:cNvSpPr/>
          <p:nvPr/>
        </p:nvSpPr>
        <p:spPr>
          <a:xfrm>
            <a:off x="1004615" y="5266178"/>
            <a:ext cx="5776685" cy="523220"/>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3. Where's the park?</a:t>
            </a:r>
          </a:p>
        </p:txBody>
      </p:sp>
      <p:sp>
        <p:nvSpPr>
          <p:cNvPr id="9" name="Oval 8"/>
          <p:cNvSpPr/>
          <p:nvPr/>
        </p:nvSpPr>
        <p:spPr>
          <a:xfrm>
            <a:off x="5714500" y="3654893"/>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p:cNvSpPr/>
          <p:nvPr/>
        </p:nvSpPr>
        <p:spPr>
          <a:xfrm>
            <a:off x="5714500" y="182770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p:cNvSpPr/>
          <p:nvPr/>
        </p:nvSpPr>
        <p:spPr>
          <a:xfrm>
            <a:off x="5714500" y="4708775"/>
            <a:ext cx="640080" cy="68580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pic>
        <p:nvPicPr>
          <p:cNvPr id="13" name="soundMsPham"/>
          <p:cNvPicPr>
            <a:picLocks noChangeAspect="1"/>
          </p:cNvPicPr>
          <p:nvPr/>
        </p:nvPicPr>
        <p:blipFill rotWithShape="1">
          <a:blip r:embed="rId6"/>
          <a:srcRect l="14414" t="15022" r="14612" b="15187"/>
          <a:stretch/>
        </p:blipFill>
        <p:spPr>
          <a:xfrm>
            <a:off x="4385461" y="410588"/>
            <a:ext cx="457199" cy="457200"/>
          </a:xfrm>
          <a:prstGeom prst="ellipse">
            <a:avLst/>
          </a:prstGeom>
        </p:spPr>
      </p:pic>
      <p:pic>
        <p:nvPicPr>
          <p:cNvPr id="15" name="soundMsPham"/>
          <p:cNvPicPr>
            <a:picLocks noChangeAspect="1"/>
          </p:cNvPicPr>
          <p:nvPr/>
        </p:nvPicPr>
        <p:blipFill rotWithShape="1">
          <a:blip r:embed="rId6"/>
          <a:srcRect l="14414" t="15022" r="14612" b="15187"/>
          <a:stretch/>
        </p:blipFill>
        <p:spPr>
          <a:xfrm>
            <a:off x="548858" y="1421688"/>
            <a:ext cx="457199" cy="457200"/>
          </a:xfrm>
          <a:prstGeom prst="ellipse">
            <a:avLst/>
          </a:prstGeom>
        </p:spPr>
      </p:pic>
      <p:pic>
        <p:nvPicPr>
          <p:cNvPr id="17" name="soundMsPham"/>
          <p:cNvPicPr>
            <a:picLocks noChangeAspect="1"/>
          </p:cNvPicPr>
          <p:nvPr/>
        </p:nvPicPr>
        <p:blipFill rotWithShape="1">
          <a:blip r:embed="rId6"/>
          <a:srcRect l="14414" t="15022" r="14612" b="15187"/>
          <a:stretch/>
        </p:blipFill>
        <p:spPr>
          <a:xfrm>
            <a:off x="548858" y="3343933"/>
            <a:ext cx="457199" cy="457200"/>
          </a:xfrm>
          <a:prstGeom prst="ellipse">
            <a:avLst/>
          </a:prstGeom>
        </p:spPr>
      </p:pic>
      <p:pic>
        <p:nvPicPr>
          <p:cNvPr id="19" name="soundMsPham"/>
          <p:cNvPicPr>
            <a:picLocks noChangeAspect="1"/>
          </p:cNvPicPr>
          <p:nvPr/>
        </p:nvPicPr>
        <p:blipFill rotWithShape="1">
          <a:blip r:embed="rId6"/>
          <a:srcRect l="14414" t="15022" r="14612" b="15187"/>
          <a:stretch/>
        </p:blipFill>
        <p:spPr>
          <a:xfrm>
            <a:off x="548858" y="5266178"/>
            <a:ext cx="457199" cy="457200"/>
          </a:xfrm>
          <a:prstGeom prst="ellipse">
            <a:avLst/>
          </a:prstGeom>
        </p:spPr>
      </p:pic>
    </p:spTree>
    <p:extLst>
      <p:ext uri="{BB962C8B-B14F-4D97-AF65-F5344CB8AC3E}">
        <p14:creationId xmlns:p14="http://schemas.microsoft.com/office/powerpoint/2010/main" val="342259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subTnLst>
                                    <p:audio>
                                      <p:cMediaNode>
                                        <p:cTn display="0" masterRel="sameClick">
                                          <p:stCondLst>
                                            <p:cond evt="begin" delay="0">
                                              <p:tn val="21"/>
                                            </p:cond>
                                          </p:stCondLst>
                                          <p:endCondLst>
                                            <p:cond evt="onStopAudio" delay="0">
                                              <p:tgtEl>
                                                <p:sldTgt/>
                                              </p:tgtEl>
                                            </p:cond>
                                          </p:endCondLst>
                                        </p:cTn>
                                        <p:tgtEl>
                                          <p:sndTgt r:embed="rId2" name="Tiếng Anh 5 Tập 2 - Unit 16 Where’s the post office- - Lesson 3 - 2 Listen and circle a or b (mp3cut.net).wav"/>
                                        </p:tgtEl>
                                      </p:cMediaNode>
                                    </p:audio>
                                  </p:subTnLst>
                                </p:cTn>
                              </p:par>
                            </p:childTnLst>
                          </p:cTn>
                        </p:par>
                      </p:childTnLst>
                    </p:cTn>
                  </p:par>
                </p:childTnLst>
              </p:cTn>
              <p:nextCondLst>
                <p:cond evt="onClick" delay="0">
                  <p:tgtEl>
                    <p:spTgt spid="13"/>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5"/>
                                        </p:tgtEl>
                                      </p:cBhvr>
                                    </p:animEffect>
                                    <p:animScale>
                                      <p:cBhvr>
                                        <p:cTn id="29" dur="250" autoRev="1" fill="hold"/>
                                        <p:tgtEl>
                                          <p:spTgt spid="1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3" name="Tiếng Anh 5 Tập 2 - Unit 16 Where’s the post office- - Lesson 3 - 2 Listen and circle a or b (mp3cut.net) (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7"/>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7"/>
                                        </p:tgtEl>
                                      </p:cBhvr>
                                    </p:animEffect>
                                    <p:animScale>
                                      <p:cBhvr>
                                        <p:cTn id="35" dur="250" autoRev="1" fill="hold"/>
                                        <p:tgtEl>
                                          <p:spTgt spid="17"/>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Tiếng Anh 5 Tập 2 - Unit 16 Where’s the post office- - Lesson 3 - 2 Listen and circle a or b (mp3cut.net) (2).wav"/>
                                        </p:tgtEl>
                                      </p:cMediaNode>
                                    </p:audio>
                                  </p:subTnLst>
                                </p:cTn>
                              </p:par>
                            </p:childTnLst>
                          </p:cTn>
                        </p:par>
                      </p:childTnLst>
                    </p:cTn>
                  </p:par>
                </p:childTnLst>
              </p:cTn>
              <p:nextCondLst>
                <p:cond evt="onClick" delay="0">
                  <p:tgtEl>
                    <p:spTgt spid="17"/>
                  </p:tgtEl>
                </p:cond>
              </p:nextCondLst>
            </p:seq>
            <p:seq concurrent="1" nextAc="seek">
              <p:cTn id="36" restart="whenNotActive" fill="hold" evtFilter="cancelBubble" nodeType="interactiveSeq">
                <p:stCondLst>
                  <p:cond evt="onClick" delay="0">
                    <p:tgtEl>
                      <p:spTgt spid="19"/>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19"/>
                                        </p:tgtEl>
                                      </p:cBhvr>
                                    </p:animEffect>
                                    <p:animScale>
                                      <p:cBhvr>
                                        <p:cTn id="41" dur="250" autoRev="1" fill="hold"/>
                                        <p:tgtEl>
                                          <p:spTgt spid="19"/>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5" name="Tiếng Anh 5 Tập 2 - Unit 16 Where’s the post office- - Lesson 3 - 2 Listen and circle a or b (mp3cut.net) (3).wav"/>
                                        </p:tgtEl>
                                      </p:cMediaNode>
                                    </p:audio>
                                  </p:subTnLst>
                                </p:cTn>
                              </p:par>
                            </p:childTnLst>
                          </p:cTn>
                        </p:par>
                      </p:childTnLst>
                    </p:cTn>
                  </p:par>
                </p:childTnLst>
              </p:cTn>
              <p:nextCondLst>
                <p:cond evt="onClick" delay="0">
                  <p:tgtEl>
                    <p:spTgt spid="19"/>
                  </p:tgtEl>
                </p:cond>
              </p:nextCondLst>
            </p:seq>
          </p:childTnLst>
        </p:cTn>
      </p:par>
    </p:tnLst>
    <p:bldLst>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868368" y="367784"/>
            <a:ext cx="8686800" cy="5908575"/>
            <a:chOff x="1868368" y="367784"/>
            <a:chExt cx="8686800" cy="5908575"/>
          </a:xfrm>
        </p:grpSpPr>
        <p:pic>
          <p:nvPicPr>
            <p:cNvPr id="8" name="Picture 7"/>
            <p:cNvPicPr>
              <a:picLocks noChangeAspect="1"/>
            </p:cNvPicPr>
            <p:nvPr/>
          </p:nvPicPr>
          <p:blipFill rotWithShape="1">
            <a:blip r:embed="rId5"/>
            <a:srcRect l="15500" t="5111" r="15667" b="15778"/>
            <a:stretch/>
          </p:blipFill>
          <p:spPr>
            <a:xfrm>
              <a:off x="1868368" y="660437"/>
              <a:ext cx="8686800" cy="5615922"/>
            </a:xfrm>
            <a:prstGeom prst="roundRect">
              <a:avLst/>
            </a:prstGeom>
          </p:spPr>
        </p:pic>
        <p:sp>
          <p:nvSpPr>
            <p:cNvPr id="9" name="Rectangle 8"/>
            <p:cNvSpPr/>
            <p:nvPr/>
          </p:nvSpPr>
          <p:spPr>
            <a:xfrm>
              <a:off x="1868368" y="367784"/>
              <a:ext cx="2923551" cy="879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927181" y="367784"/>
            <a:ext cx="1882375" cy="400110"/>
          </a:xfrm>
          <a:prstGeom prst="rect">
            <a:avLst/>
          </a:prstGeom>
        </p:spPr>
        <p:txBody>
          <a:bodyPr wrap="none">
            <a:spAutoFit/>
          </a:bodyPr>
          <a:lstStyle/>
          <a:p>
            <a:r>
              <a:rPr lang="en-US" sz="2000" b="1" dirty="0">
                <a:latin typeface="Helvetica Neue"/>
              </a:rPr>
              <a:t>3. Let’s chant.</a:t>
            </a:r>
            <a:endParaRPr lang="en-US" sz="2000" dirty="0"/>
          </a:p>
        </p:txBody>
      </p:sp>
      <p:sp>
        <p:nvSpPr>
          <p:cNvPr id="4" name="Rectangle 3"/>
          <p:cNvSpPr/>
          <p:nvPr/>
        </p:nvSpPr>
        <p:spPr>
          <a:xfrm>
            <a:off x="2809556" y="952500"/>
            <a:ext cx="2181544" cy="59055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ếng Anh 5 Tập 2 - Unit 16 Where’s the post office- - Lesson 3 - 3 Let’s chant. - Sách Mề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extLst>
              <a:ext uri="{28A0092B-C50C-407E-A947-70E740481C1C}">
                <a14:useLocalDpi xmlns:a14="http://schemas.microsoft.com/office/drawing/2010/main" val="0"/>
              </a:ext>
            </a:extLst>
          </a:blip>
          <a:stretch>
            <a:fillRect/>
          </a:stretch>
        </p:blipFill>
        <p:spPr>
          <a:xfrm>
            <a:off x="10746286" y="5489204"/>
            <a:ext cx="456575" cy="457200"/>
          </a:xfrm>
          <a:prstGeom prst="ellipse">
            <a:avLst/>
          </a:prstGeom>
        </p:spPr>
      </p:pic>
      <p:pic>
        <p:nvPicPr>
          <p:cNvPr id="6" name="soundMsPham1"/>
          <p:cNvPicPr>
            <a:picLocks noChangeAspect="1"/>
          </p:cNvPicPr>
          <p:nvPr/>
        </p:nvPicPr>
        <p:blipFill rotWithShape="1">
          <a:blip r:embed="rId7"/>
          <a:srcRect l="14414" t="15022" r="14612" b="15187"/>
          <a:stretch/>
        </p:blipFill>
        <p:spPr>
          <a:xfrm>
            <a:off x="955044" y="952500"/>
            <a:ext cx="448035" cy="448037"/>
          </a:xfrm>
          <a:prstGeom prst="ellipse">
            <a:avLst/>
          </a:prstGeom>
        </p:spPr>
      </p:pic>
    </p:spTree>
    <p:extLst>
      <p:ext uri="{BB962C8B-B14F-4D97-AF65-F5344CB8AC3E}">
        <p14:creationId xmlns:p14="http://schemas.microsoft.com/office/powerpoint/2010/main" val="36069517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6"/>
                                        </p:tgtEl>
                                      </p:cBhvr>
                                    </p:animEffect>
                                    <p:animScale>
                                      <p:cBhvr>
                                        <p:cTn id="13" dur="250" autoRev="1" fill="hold"/>
                                        <p:tgtEl>
                                          <p:spTgt spid="6"/>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5 Tập 2 - Unit 16 Where’s the post office- - Lesson 3 - 3 Let’s chant (mp3cut.net).wav"/>
                                        </p:tgtEl>
                                      </p:cMediaNode>
                                    </p:audio>
                                  </p:sub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50848" y="408837"/>
            <a:ext cx="1820948" cy="461665"/>
          </a:xfrm>
          <a:prstGeom prst="rect">
            <a:avLst/>
          </a:prstGeom>
          <a:noFill/>
        </p:spPr>
        <p:txBody>
          <a:bodyPr wrap="none" rtlCol="0">
            <a:spAutoFit/>
          </a:bodyPr>
          <a:lstStyle/>
          <a:p>
            <a:r>
              <a:rPr lang="en-US" sz="2400" b="1" dirty="0">
                <a:solidFill>
                  <a:schemeClr val="accent2">
                    <a:lumMod val="50000"/>
                  </a:schemeClr>
                </a:solidFill>
                <a:latin typeface="Arial" panose="020B0604020202020204" pitchFamily="34" charset="0"/>
                <a:cs typeface="Arial" panose="020B0604020202020204" pitchFamily="34" charset="0"/>
              </a:rPr>
              <a:t>Vocabulary</a:t>
            </a:r>
          </a:p>
        </p:txBody>
      </p:sp>
      <p:sp>
        <p:nvSpPr>
          <p:cNvPr id="77" name="1"/>
          <p:cNvSpPr txBox="1"/>
          <p:nvPr/>
        </p:nvSpPr>
        <p:spPr>
          <a:xfrm>
            <a:off x="1050848" y="2487631"/>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Stop </a:t>
            </a:r>
          </a:p>
        </p:txBody>
      </p:sp>
      <p:sp>
        <p:nvSpPr>
          <p:cNvPr id="89" name="1"/>
          <p:cNvSpPr txBox="1"/>
          <p:nvPr/>
        </p:nvSpPr>
        <p:spPr>
          <a:xfrm>
            <a:off x="1050848" y="3216202"/>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On the left/right</a:t>
            </a:r>
          </a:p>
        </p:txBody>
      </p:sp>
      <p:sp>
        <p:nvSpPr>
          <p:cNvPr id="99" name="1"/>
          <p:cNvSpPr txBox="1"/>
          <p:nvPr/>
        </p:nvSpPr>
        <p:spPr>
          <a:xfrm>
            <a:off x="1050848" y="3944774"/>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fence</a:t>
            </a:r>
          </a:p>
        </p:txBody>
      </p:sp>
      <p:sp>
        <p:nvSpPr>
          <p:cNvPr id="81" name="1"/>
          <p:cNvSpPr txBox="1"/>
          <p:nvPr/>
        </p:nvSpPr>
        <p:spPr>
          <a:xfrm>
            <a:off x="1050848" y="1759060"/>
            <a:ext cx="3657600" cy="553998"/>
          </a:xfrm>
          <a:prstGeom prst="rect">
            <a:avLst/>
          </a:prstGeom>
          <a:solidFill>
            <a:schemeClr val="accent2">
              <a:alpha val="0"/>
            </a:schemeClr>
          </a:solidFill>
        </p:spPr>
        <p:txBody>
          <a:bodyPr wrap="square" rtlCol="0">
            <a:spAutoFit/>
          </a:bodyPr>
          <a:lstStyle/>
          <a:p>
            <a:pPr marL="457200" indent="-457200">
              <a:buFont typeface="Wingdings" panose="05000000000000000000" pitchFamily="2" charset="2"/>
              <a:buChar char="Ø"/>
            </a:pPr>
            <a:r>
              <a:rPr lang="en-US" sz="3000" b="1" dirty="0">
                <a:solidFill>
                  <a:srgbClr val="002060"/>
                </a:solidFill>
                <a:latin typeface="Arial" panose="020B0604020202020204" pitchFamily="34" charset="0"/>
                <a:cs typeface="Arial" panose="020B0604020202020204" pitchFamily="34" charset="0"/>
              </a:rPr>
              <a:t>Get off</a:t>
            </a:r>
          </a:p>
        </p:txBody>
      </p:sp>
      <p:pic>
        <p:nvPicPr>
          <p:cNvPr id="14" name="Picture 13"/>
          <p:cNvPicPr>
            <a:picLocks noChangeAspect="1"/>
          </p:cNvPicPr>
          <p:nvPr/>
        </p:nvPicPr>
        <p:blipFill>
          <a:blip r:embed="rId2"/>
          <a:stretch>
            <a:fillRect/>
          </a:stretch>
        </p:blipFill>
        <p:spPr>
          <a:xfrm>
            <a:off x="12212105" y="-1506742"/>
            <a:ext cx="3264610" cy="3013484"/>
          </a:xfrm>
          <a:prstGeom prst="rect">
            <a:avLst/>
          </a:prstGeom>
        </p:spPr>
      </p:pic>
      <p:pic>
        <p:nvPicPr>
          <p:cNvPr id="16" name="Picture 15"/>
          <p:cNvPicPr>
            <a:picLocks noChangeAspect="1"/>
          </p:cNvPicPr>
          <p:nvPr/>
        </p:nvPicPr>
        <p:blipFill>
          <a:blip r:embed="rId3"/>
          <a:stretch>
            <a:fillRect/>
          </a:stretch>
        </p:blipFill>
        <p:spPr>
          <a:xfrm>
            <a:off x="12449951" y="5193452"/>
            <a:ext cx="3026764" cy="2922393"/>
          </a:xfrm>
          <a:prstGeom prst="rect">
            <a:avLst/>
          </a:prstGeom>
        </p:spPr>
      </p:pic>
      <p:pic>
        <p:nvPicPr>
          <p:cNvPr id="48" name="Picture 47"/>
          <p:cNvPicPr>
            <a:picLocks noChangeAspect="1"/>
          </p:cNvPicPr>
          <p:nvPr/>
        </p:nvPicPr>
        <p:blipFill>
          <a:blip r:embed="rId3"/>
          <a:stretch>
            <a:fillRect/>
          </a:stretch>
        </p:blipFill>
        <p:spPr>
          <a:xfrm flipH="1">
            <a:off x="12949231" y="1759060"/>
            <a:ext cx="3026764" cy="2922393"/>
          </a:xfrm>
          <a:prstGeom prst="rect">
            <a:avLst/>
          </a:prstGeom>
        </p:spPr>
      </p:pic>
      <p:sp>
        <p:nvSpPr>
          <p:cNvPr id="59" name="1"/>
          <p:cNvSpPr txBox="1"/>
          <p:nvPr/>
        </p:nvSpPr>
        <p:spPr>
          <a:xfrm>
            <a:off x="8098908" y="2487631"/>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Đi</a:t>
            </a:r>
            <a:r>
              <a:rPr lang="vi-VN" sz="3000" dirty="0">
                <a:solidFill>
                  <a:srgbClr val="002060"/>
                </a:solidFill>
                <a:latin typeface="Arial" panose="020B0604020202020204" pitchFamily="34" charset="0"/>
                <a:cs typeface="Arial" panose="020B0604020202020204" pitchFamily="34" charset="0"/>
              </a:rPr>
              <a:t>ểm</a:t>
            </a:r>
            <a:r>
              <a:rPr lang="en-US" sz="3000" dirty="0">
                <a:solidFill>
                  <a:srgbClr val="002060"/>
                </a:solidFill>
                <a:latin typeface="Arial" panose="020B0604020202020204" pitchFamily="34" charset="0"/>
                <a:cs typeface="Arial" panose="020B0604020202020204" pitchFamily="34" charset="0"/>
              </a:rPr>
              <a:t> d</a:t>
            </a:r>
            <a:r>
              <a:rPr lang="vi-VN" sz="3000" dirty="0">
                <a:solidFill>
                  <a:srgbClr val="002060"/>
                </a:solidFill>
                <a:latin typeface="Arial" panose="020B0604020202020204" pitchFamily="34" charset="0"/>
                <a:cs typeface="Arial" panose="020B0604020202020204" pitchFamily="34" charset="0"/>
              </a:rPr>
              <a:t>ừng</a:t>
            </a:r>
            <a:endParaRPr lang="en-US" sz="3000" dirty="0">
              <a:solidFill>
                <a:srgbClr val="002060"/>
              </a:solidFill>
              <a:latin typeface="Arial" panose="020B0604020202020204" pitchFamily="34" charset="0"/>
              <a:cs typeface="Arial" panose="020B0604020202020204" pitchFamily="34" charset="0"/>
            </a:endParaRPr>
          </a:p>
        </p:txBody>
      </p:sp>
      <p:sp>
        <p:nvSpPr>
          <p:cNvPr id="60" name="1"/>
          <p:cNvSpPr txBox="1"/>
          <p:nvPr/>
        </p:nvSpPr>
        <p:spPr>
          <a:xfrm>
            <a:off x="8098908" y="3216202"/>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a:t>
            </a:r>
            <a:r>
              <a:rPr lang="vi-VN" sz="3000" dirty="0">
                <a:solidFill>
                  <a:srgbClr val="002060"/>
                </a:solidFill>
                <a:latin typeface="Arial" panose="020B0604020202020204" pitchFamily="34" charset="0"/>
                <a:cs typeface="Arial" panose="020B0604020202020204" pitchFamily="34" charset="0"/>
              </a:rPr>
              <a:t>ở</a:t>
            </a:r>
            <a:r>
              <a:rPr lang="en-US" sz="3000" dirty="0">
                <a:solidFill>
                  <a:srgbClr val="002060"/>
                </a:solidFill>
                <a:latin typeface="Arial" panose="020B0604020202020204" pitchFamily="34" charset="0"/>
                <a:cs typeface="Arial" panose="020B0604020202020204" pitchFamily="34" charset="0"/>
              </a:rPr>
              <a:t> bên trái/ph</a:t>
            </a:r>
            <a:r>
              <a:rPr lang="vi-VN" sz="3000" dirty="0">
                <a:solidFill>
                  <a:srgbClr val="002060"/>
                </a:solidFill>
                <a:latin typeface="Arial" panose="020B0604020202020204" pitchFamily="34" charset="0"/>
                <a:cs typeface="Arial" panose="020B0604020202020204" pitchFamily="34" charset="0"/>
              </a:rPr>
              <a:t>ải</a:t>
            </a:r>
            <a:endParaRPr lang="en-US" sz="3000" dirty="0">
              <a:solidFill>
                <a:srgbClr val="002060"/>
              </a:solidFill>
              <a:latin typeface="Arial" panose="020B0604020202020204" pitchFamily="34" charset="0"/>
              <a:cs typeface="Arial" panose="020B0604020202020204" pitchFamily="34" charset="0"/>
            </a:endParaRPr>
          </a:p>
        </p:txBody>
      </p:sp>
      <p:sp>
        <p:nvSpPr>
          <p:cNvPr id="61" name="1"/>
          <p:cNvSpPr txBox="1"/>
          <p:nvPr/>
        </p:nvSpPr>
        <p:spPr>
          <a:xfrm>
            <a:off x="8098908" y="3944774"/>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Hàng rào</a:t>
            </a:r>
          </a:p>
        </p:txBody>
      </p:sp>
      <p:sp>
        <p:nvSpPr>
          <p:cNvPr id="62" name="1"/>
          <p:cNvSpPr txBox="1"/>
          <p:nvPr/>
        </p:nvSpPr>
        <p:spPr>
          <a:xfrm>
            <a:off x="8098908" y="1759060"/>
            <a:ext cx="3657600" cy="553998"/>
          </a:xfrm>
          <a:prstGeom prst="rect">
            <a:avLst/>
          </a:prstGeom>
          <a:solidFill>
            <a:schemeClr val="accent2">
              <a:alpha val="0"/>
            </a:schemeClr>
          </a:solidFill>
        </p:spPr>
        <p:txBody>
          <a:bodyPr wrap="square" rtlCol="0">
            <a:spAutoFit/>
          </a:bodyPr>
          <a:lstStyle/>
          <a:p>
            <a:r>
              <a:rPr lang="en-US" sz="3000" dirty="0">
                <a:solidFill>
                  <a:srgbClr val="002060"/>
                </a:solidFill>
                <a:latin typeface="Arial" panose="020B0604020202020204" pitchFamily="34" charset="0"/>
                <a:cs typeface="Arial" panose="020B0604020202020204" pitchFamily="34" charset="0"/>
              </a:rPr>
              <a:t>: Xuống</a:t>
            </a:r>
          </a:p>
        </p:txBody>
      </p:sp>
    </p:spTree>
    <p:extLst>
      <p:ext uri="{BB962C8B-B14F-4D97-AF65-F5344CB8AC3E}">
        <p14:creationId xmlns:p14="http://schemas.microsoft.com/office/powerpoint/2010/main" val="107778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500"/>
                                        <p:tgtEl>
                                          <p:spTgt spid="8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500"/>
                                        <p:tgtEl>
                                          <p:spTgt spid="9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89" grpId="0" animBg="1"/>
      <p:bldP spid="99" grpId="0" animBg="1"/>
      <p:bldP spid="81" grpId="0" animBg="1"/>
      <p:bldP spid="59" grpId="0" animBg="1"/>
      <p:bldP spid="60" grpId="0" animBg="1"/>
      <p:bldP spid="61"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1" descr="https://s.sachmem.vn/public/images/TA5T2SHS/U16-L3-4-2-40743435a22869712b6b0b4adc8fb622.jpg"/>
          <p:cNvPicPr>
            <a:picLocks noChangeAspect="1" noChangeArrowheads="1"/>
          </p:cNvPicPr>
          <p:nvPr/>
        </p:nvPicPr>
        <p:blipFill rotWithShape="1">
          <a:blip r:embed="rId2">
            <a:extLst>
              <a:ext uri="{28A0092B-C50C-407E-A947-70E740481C1C}">
                <a14:useLocalDpi xmlns:a14="http://schemas.microsoft.com/office/drawing/2010/main" val="0"/>
              </a:ext>
            </a:extLst>
          </a:blip>
          <a:srcRect l="718" t="7047" r="4489" b="8390"/>
          <a:stretch/>
        </p:blipFill>
        <p:spPr bwMode="auto">
          <a:xfrm>
            <a:off x="6402016" y="596443"/>
            <a:ext cx="5296253" cy="25277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1065" y="405884"/>
            <a:ext cx="2746265" cy="400110"/>
          </a:xfrm>
          <a:prstGeom prst="rect">
            <a:avLst/>
          </a:prstGeom>
        </p:spPr>
        <p:txBody>
          <a:bodyPr wrap="none">
            <a:spAutoFit/>
          </a:bodyPr>
          <a:lstStyle/>
          <a:p>
            <a:r>
              <a:rPr lang="en-US" sz="2000" b="1" dirty="0">
                <a:latin typeface="Helvetica Neue"/>
              </a:rPr>
              <a:t>4.1. Label the places.</a:t>
            </a:r>
            <a:endParaRPr lang="en-US" sz="2000" dirty="0"/>
          </a:p>
        </p:txBody>
      </p:sp>
      <p:sp>
        <p:nvSpPr>
          <p:cNvPr id="3" name="Rectangle 2"/>
          <p:cNvSpPr/>
          <p:nvPr/>
        </p:nvSpPr>
        <p:spPr>
          <a:xfrm>
            <a:off x="919165" y="844094"/>
            <a:ext cx="5710235" cy="5339667"/>
          </a:xfrm>
          <a:prstGeom prst="rect">
            <a:avLst/>
          </a:prstGeom>
        </p:spPr>
        <p:txBody>
          <a:bodyPr wrap="square">
            <a:spAutoFit/>
          </a:bodyPr>
          <a:lstStyle/>
          <a:p>
            <a:pPr algn="just">
              <a:lnSpc>
                <a:spcPct val="110000"/>
              </a:lnSpc>
            </a:pPr>
            <a:r>
              <a:rPr lang="en-US" sz="26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600" dirty="0">
                <a:solidFill>
                  <a:srgbClr val="002060"/>
                </a:solidFill>
                <a:latin typeface="Arial" panose="020B0604020202020204" pitchFamily="34" charset="0"/>
                <a:cs typeface="Arial" panose="020B0604020202020204" pitchFamily="34" charset="0"/>
              </a:rPr>
              <a:t>Tony</a:t>
            </a:r>
          </a:p>
        </p:txBody>
      </p:sp>
      <p:sp>
        <p:nvSpPr>
          <p:cNvPr id="5" name="Horizontal Scroll 4"/>
          <p:cNvSpPr/>
          <p:nvPr/>
        </p:nvSpPr>
        <p:spPr>
          <a:xfrm>
            <a:off x="6963559" y="3334988"/>
            <a:ext cx="4400550" cy="2848773"/>
          </a:xfrm>
          <a:prstGeom prst="horizontalScroll">
            <a:avLst>
              <a:gd name="adj" fmla="val 5813"/>
            </a:avLst>
          </a:prstGeom>
          <a:solidFill>
            <a:srgbClr val="FFF8E5"/>
          </a:solidFill>
          <a:ln>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6" name="TextBox 5"/>
          <p:cNvSpPr txBox="1"/>
          <p:nvPr/>
        </p:nvSpPr>
        <p:spPr>
          <a:xfrm>
            <a:off x="7639050" y="3517610"/>
            <a:ext cx="3219450" cy="2505301"/>
          </a:xfrm>
          <a:prstGeom prst="rect">
            <a:avLst/>
          </a:prstGeom>
          <a:noFill/>
        </p:spPr>
        <p:txBody>
          <a:bodyPr wrap="square" rtlCol="0">
            <a:spAutoFit/>
          </a:bodyPr>
          <a:lstStyle/>
          <a:p>
            <a:pPr>
              <a:lnSpc>
                <a:spcPct val="140000"/>
              </a:lnSpc>
            </a:pPr>
            <a:r>
              <a:rPr lang="en-US" sz="2800" b="1" dirty="0">
                <a:solidFill>
                  <a:srgbClr val="C00000"/>
                </a:solidFill>
                <a:latin typeface="Arial" panose="020B0604020202020204" pitchFamily="34" charset="0"/>
                <a:cs typeface="Arial" panose="020B0604020202020204" pitchFamily="34" charset="0"/>
              </a:rPr>
              <a:t>1.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2.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3. _____________</a:t>
            </a:r>
          </a:p>
          <a:p>
            <a:pPr>
              <a:lnSpc>
                <a:spcPct val="140000"/>
              </a:lnSpc>
            </a:pPr>
            <a:r>
              <a:rPr lang="en-US" sz="2800" b="1" dirty="0">
                <a:solidFill>
                  <a:srgbClr val="C00000"/>
                </a:solidFill>
                <a:latin typeface="Arial" panose="020B0604020202020204" pitchFamily="34" charset="0"/>
                <a:cs typeface="Arial" panose="020B0604020202020204" pitchFamily="34" charset="0"/>
              </a:rPr>
              <a:t>4. _____________</a:t>
            </a:r>
          </a:p>
        </p:txBody>
      </p:sp>
      <p:sp>
        <p:nvSpPr>
          <p:cNvPr id="7" name="Rectangle 6"/>
          <p:cNvSpPr/>
          <p:nvPr/>
        </p:nvSpPr>
        <p:spPr>
          <a:xfrm>
            <a:off x="7886700" y="4794926"/>
            <a:ext cx="2914650" cy="523220"/>
          </a:xfrm>
          <a:prstGeom prst="rect">
            <a:avLst/>
          </a:prstGeom>
        </p:spPr>
        <p:txBody>
          <a:bodyPr wrap="square">
            <a:spAutoFit/>
          </a:bodyPr>
          <a:lstStyle/>
          <a:p>
            <a:pPr algn="ctr"/>
            <a:r>
              <a:rPr lang="en-US" sz="2800" b="1" dirty="0">
                <a:solidFill>
                  <a:srgbClr val="FF0000"/>
                </a:solidFill>
                <a:latin typeface="Helvetica Neue"/>
              </a:rPr>
              <a:t>pharmacy </a:t>
            </a:r>
            <a:endParaRPr lang="en-US" sz="2800" b="1" i="0" dirty="0">
              <a:solidFill>
                <a:srgbClr val="FF0000"/>
              </a:solidFill>
              <a:effectLst/>
              <a:latin typeface="Helvetica Neue"/>
            </a:endParaRPr>
          </a:p>
        </p:txBody>
      </p:sp>
      <p:sp>
        <p:nvSpPr>
          <p:cNvPr id="9" name="Rectangle 8"/>
          <p:cNvSpPr/>
          <p:nvPr/>
        </p:nvSpPr>
        <p:spPr>
          <a:xfrm>
            <a:off x="7943850" y="3590127"/>
            <a:ext cx="2914650" cy="523220"/>
          </a:xfrm>
          <a:prstGeom prst="rect">
            <a:avLst/>
          </a:prstGeom>
        </p:spPr>
        <p:txBody>
          <a:bodyPr wrap="square">
            <a:spAutoFit/>
          </a:bodyPr>
          <a:lstStyle/>
          <a:p>
            <a:pPr algn="ctr"/>
            <a:r>
              <a:rPr lang="en-US" sz="2800" b="1" dirty="0">
                <a:solidFill>
                  <a:srgbClr val="FF0000"/>
                </a:solidFill>
                <a:latin typeface="Helvetica Neue"/>
              </a:rPr>
              <a:t>bus stop </a:t>
            </a:r>
            <a:endParaRPr lang="en-US" sz="2800" b="1" i="0" dirty="0">
              <a:solidFill>
                <a:srgbClr val="FF0000"/>
              </a:solidFill>
              <a:effectLst/>
              <a:latin typeface="Helvetica Neue"/>
            </a:endParaRPr>
          </a:p>
        </p:txBody>
      </p:sp>
      <p:sp>
        <p:nvSpPr>
          <p:cNvPr id="10" name="Rectangle 9"/>
          <p:cNvSpPr/>
          <p:nvPr/>
        </p:nvSpPr>
        <p:spPr>
          <a:xfrm>
            <a:off x="7943850" y="4230094"/>
            <a:ext cx="2914650" cy="523220"/>
          </a:xfrm>
          <a:prstGeom prst="rect">
            <a:avLst/>
          </a:prstGeom>
        </p:spPr>
        <p:txBody>
          <a:bodyPr wrap="square">
            <a:spAutoFit/>
          </a:bodyPr>
          <a:lstStyle/>
          <a:p>
            <a:pPr algn="ctr"/>
            <a:r>
              <a:rPr lang="en-US" sz="2800" b="1" dirty="0">
                <a:solidFill>
                  <a:srgbClr val="FF0000"/>
                </a:solidFill>
                <a:latin typeface="Helvetica Neue"/>
              </a:rPr>
              <a:t>Pear Street </a:t>
            </a:r>
            <a:endParaRPr lang="en-US" sz="2800" b="1" i="0" dirty="0">
              <a:solidFill>
                <a:srgbClr val="FF0000"/>
              </a:solidFill>
              <a:effectLst/>
              <a:latin typeface="Helvetica Neue"/>
            </a:endParaRPr>
          </a:p>
        </p:txBody>
      </p:sp>
      <p:sp>
        <p:nvSpPr>
          <p:cNvPr id="11" name="Rectangle 10"/>
          <p:cNvSpPr/>
          <p:nvPr/>
        </p:nvSpPr>
        <p:spPr>
          <a:xfrm>
            <a:off x="7943850" y="5421865"/>
            <a:ext cx="2914650" cy="523220"/>
          </a:xfrm>
          <a:prstGeom prst="rect">
            <a:avLst/>
          </a:prstGeom>
        </p:spPr>
        <p:txBody>
          <a:bodyPr wrap="square">
            <a:spAutoFit/>
          </a:bodyPr>
          <a:lstStyle/>
          <a:p>
            <a:pPr algn="ctr"/>
            <a:r>
              <a:rPr lang="en-US" sz="2800" b="1" dirty="0">
                <a:solidFill>
                  <a:srgbClr val="FF0000"/>
                </a:solidFill>
                <a:latin typeface="Helvetica Neue"/>
              </a:rPr>
              <a:t>Tony's house</a:t>
            </a:r>
            <a:endParaRPr lang="en-US" sz="2800" b="1" i="0" dirty="0">
              <a:solidFill>
                <a:srgbClr val="FF0000"/>
              </a:solidFill>
              <a:effectLst/>
              <a:latin typeface="Helvetica Neue"/>
            </a:endParaRPr>
          </a:p>
        </p:txBody>
      </p:sp>
    </p:spTree>
    <p:extLst>
      <p:ext uri="{BB962C8B-B14F-4D97-AF65-F5344CB8AC3E}">
        <p14:creationId xmlns:p14="http://schemas.microsoft.com/office/powerpoint/2010/main" val="1995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036" y="463034"/>
            <a:ext cx="3477362" cy="400110"/>
          </a:xfrm>
          <a:prstGeom prst="rect">
            <a:avLst/>
          </a:prstGeom>
        </p:spPr>
        <p:txBody>
          <a:bodyPr wrap="none">
            <a:spAutoFit/>
          </a:bodyPr>
          <a:lstStyle/>
          <a:p>
            <a:pPr fontAlgn="t"/>
            <a:r>
              <a:rPr lang="en-US" sz="2000" b="1" dirty="0">
                <a:latin typeface="Helvetica Neue"/>
              </a:rPr>
              <a:t>4.2. Answer the questions. </a:t>
            </a:r>
            <a:endParaRPr lang="en-US" sz="2000" b="1" i="0" dirty="0">
              <a:effectLst/>
              <a:latin typeface="Helvetica Neue"/>
            </a:endParaRPr>
          </a:p>
        </p:txBody>
      </p:sp>
      <p:pic>
        <p:nvPicPr>
          <p:cNvPr id="3" name="Picture 2"/>
          <p:cNvPicPr>
            <a:picLocks noChangeAspect="1"/>
          </p:cNvPicPr>
          <p:nvPr/>
        </p:nvPicPr>
        <p:blipFill rotWithShape="1">
          <a:blip r:embed="rId2"/>
          <a:srcRect r="12656" b="7252"/>
          <a:stretch/>
        </p:blipFill>
        <p:spPr>
          <a:xfrm>
            <a:off x="3275726" y="4781551"/>
            <a:ext cx="2244375" cy="2076449"/>
          </a:xfrm>
          <a:prstGeom prst="rect">
            <a:avLst/>
          </a:prstGeom>
        </p:spPr>
      </p:pic>
      <p:sp>
        <p:nvSpPr>
          <p:cNvPr id="4" name="Rectangle 3"/>
          <p:cNvSpPr/>
          <p:nvPr/>
        </p:nvSpPr>
        <p:spPr>
          <a:xfrm>
            <a:off x="617089" y="863144"/>
            <a:ext cx="4797679" cy="5373779"/>
          </a:xfrm>
          <a:prstGeom prst="rect">
            <a:avLst/>
          </a:prstGeom>
        </p:spPr>
        <p:txBody>
          <a:bodyPr wrap="square">
            <a:spAutoFit/>
          </a:bodyPr>
          <a:lstStyle/>
          <a:p>
            <a:pPr algn="just">
              <a:lnSpc>
                <a:spcPct val="110000"/>
              </a:lnSpc>
            </a:pPr>
            <a:r>
              <a:rPr lang="en-US" sz="2400" dirty="0">
                <a:solidFill>
                  <a:srgbClr val="002060"/>
                </a:solidFill>
                <a:latin typeface="Arial" panose="020B0604020202020204" pitchFamily="34" charset="0"/>
                <a:cs typeface="Arial" panose="020B0604020202020204" pitchFamily="34" charset="0"/>
              </a:rPr>
              <a:t>Dear Linda, </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I'm happy you're going to visit me. You can take bus Number 12 at West Street and get off at the fifth stop. Then walk along the street for five minutes. You will see Pear Street at the end of the street. Turn left and you will see a pharmacy on the left. My house is opposite the pharmacy. It is behind a green fence.</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See you!</a:t>
            </a:r>
          </a:p>
          <a:p>
            <a:pPr algn="just">
              <a:lnSpc>
                <a:spcPct val="110000"/>
              </a:lnSpc>
            </a:pPr>
            <a:r>
              <a:rPr lang="en-US" sz="2400" dirty="0">
                <a:solidFill>
                  <a:srgbClr val="002060"/>
                </a:solidFill>
                <a:latin typeface="Arial" panose="020B0604020202020204" pitchFamily="34" charset="0"/>
                <a:cs typeface="Arial" panose="020B0604020202020204" pitchFamily="34" charset="0"/>
              </a:rPr>
              <a:t>Tony</a:t>
            </a:r>
          </a:p>
        </p:txBody>
      </p:sp>
      <p:sp>
        <p:nvSpPr>
          <p:cNvPr id="5" name="Rectangle 4"/>
          <p:cNvSpPr/>
          <p:nvPr/>
        </p:nvSpPr>
        <p:spPr>
          <a:xfrm>
            <a:off x="5768715" y="500268"/>
            <a:ext cx="6059491" cy="5909310"/>
          </a:xfrm>
          <a:prstGeom prst="rect">
            <a:avLst/>
          </a:prstGeom>
        </p:spPr>
        <p:txBody>
          <a:bodyPr wrap="square">
            <a:spAutoFit/>
          </a:bodyPr>
          <a:lstStyle/>
          <a:p>
            <a:pPr>
              <a:lnSpc>
                <a:spcPct val="150000"/>
              </a:lnSpc>
            </a:pPr>
            <a:r>
              <a:rPr lang="en-US" sz="2800" b="1" dirty="0">
                <a:latin typeface="Helvetica Neue"/>
              </a:rPr>
              <a:t>1. </a:t>
            </a:r>
            <a:r>
              <a:rPr lang="en-US" sz="2800" dirty="0">
                <a:latin typeface="Helvetica Neue"/>
              </a:rPr>
              <a:t>What bus should Linda take?</a:t>
            </a:r>
          </a:p>
          <a:p>
            <a:pPr>
              <a:lnSpc>
                <a:spcPct val="150000"/>
              </a:lnSpc>
            </a:pPr>
            <a:r>
              <a:rPr lang="en-US" sz="2800" dirty="0">
                <a:solidFill>
                  <a:srgbClr val="C00000"/>
                </a:solidFill>
                <a:latin typeface="Helvetica Neue"/>
              </a:rPr>
              <a:t>She should take bus Number 12. </a:t>
            </a:r>
          </a:p>
          <a:p>
            <a:pPr>
              <a:lnSpc>
                <a:spcPct val="150000"/>
              </a:lnSpc>
            </a:pPr>
            <a:r>
              <a:rPr lang="en-US" sz="2800" b="1" dirty="0">
                <a:latin typeface="Helvetica Neue"/>
              </a:rPr>
              <a:t>2. </a:t>
            </a:r>
            <a:r>
              <a:rPr lang="en-US" sz="2800" dirty="0">
                <a:latin typeface="Helvetica Neue"/>
              </a:rPr>
              <a:t>Where should she get off the bus?</a:t>
            </a:r>
          </a:p>
          <a:p>
            <a:pPr>
              <a:lnSpc>
                <a:spcPct val="150000"/>
              </a:lnSpc>
            </a:pPr>
            <a:r>
              <a:rPr lang="en-US" sz="2800" dirty="0">
                <a:solidFill>
                  <a:srgbClr val="C00000"/>
                </a:solidFill>
                <a:latin typeface="Helvetica Neue"/>
              </a:rPr>
              <a:t>She should get off at the fifth stop. </a:t>
            </a:r>
          </a:p>
          <a:p>
            <a:pPr>
              <a:lnSpc>
                <a:spcPct val="150000"/>
              </a:lnSpc>
            </a:pPr>
            <a:r>
              <a:rPr lang="en-US" sz="2800" b="1" dirty="0">
                <a:latin typeface="Helvetica Neue"/>
              </a:rPr>
              <a:t>3. </a:t>
            </a:r>
            <a:r>
              <a:rPr lang="en-US" sz="2800" dirty="0">
                <a:latin typeface="Helvetica Neue"/>
              </a:rPr>
              <a:t>What's the name of the road at the end of the street?</a:t>
            </a:r>
          </a:p>
          <a:p>
            <a:pPr>
              <a:lnSpc>
                <a:spcPct val="150000"/>
              </a:lnSpc>
            </a:pPr>
            <a:r>
              <a:rPr lang="en-US" sz="2800" dirty="0">
                <a:solidFill>
                  <a:srgbClr val="C00000"/>
                </a:solidFill>
                <a:latin typeface="Helvetica Neue"/>
              </a:rPr>
              <a:t>It's Pear Street. </a:t>
            </a:r>
          </a:p>
          <a:p>
            <a:pPr>
              <a:lnSpc>
                <a:spcPct val="150000"/>
              </a:lnSpc>
            </a:pPr>
            <a:r>
              <a:rPr lang="en-US" sz="2800" b="1" dirty="0">
                <a:latin typeface="Helvetica Neue"/>
              </a:rPr>
              <a:t>4. </a:t>
            </a:r>
            <a:r>
              <a:rPr lang="en-US" sz="2800" dirty="0">
                <a:latin typeface="Helvetica Neue"/>
              </a:rPr>
              <a:t>What's opposite Tony's house?</a:t>
            </a:r>
          </a:p>
          <a:p>
            <a:pPr>
              <a:lnSpc>
                <a:spcPct val="150000"/>
              </a:lnSpc>
            </a:pPr>
            <a:r>
              <a:rPr lang="en-US" sz="2800" dirty="0">
                <a:solidFill>
                  <a:srgbClr val="C00000"/>
                </a:solidFill>
                <a:latin typeface="Helvetica Neue"/>
              </a:rPr>
              <a:t>A pharmacy is opposite his house. </a:t>
            </a:r>
            <a:endParaRPr lang="en-US" sz="2800" b="0" i="0" dirty="0">
              <a:solidFill>
                <a:srgbClr val="C00000"/>
              </a:solidFill>
              <a:effectLst/>
              <a:latin typeface="Helvetica Neue"/>
            </a:endParaRPr>
          </a:p>
        </p:txBody>
      </p:sp>
      <p:cxnSp>
        <p:nvCxnSpPr>
          <p:cNvPr id="7" name="Straight Connector 6"/>
          <p:cNvCxnSpPr/>
          <p:nvPr/>
        </p:nvCxnSpPr>
        <p:spPr>
          <a:xfrm>
            <a:off x="5565771" y="863144"/>
            <a:ext cx="0" cy="5373779"/>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050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fade">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414165"/>
            <a:ext cx="5918746" cy="4059067"/>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Helvetica Neue"/>
              </a:rPr>
              <a:t>A: Where's the park?</a:t>
            </a:r>
          </a:p>
          <a:p>
            <a:pPr lvl="0">
              <a:lnSpc>
                <a:spcPct val="150000"/>
              </a:lnSpc>
            </a:pPr>
            <a:r>
              <a:rPr kumimoji="0" lang="en-US" altLang="en-US" sz="2800" b="0" i="0" u="none" strike="noStrike" cap="none" normalizeH="0" baseline="0" dirty="0">
                <a:ln>
                  <a:noFill/>
                </a:ln>
                <a:effectLst/>
                <a:latin typeface="Helvetica Neue"/>
              </a:rPr>
              <a:t>B: You are here, at Lemon Street. Go </a:t>
            </a:r>
            <a:r>
              <a:rPr lang="en-US" altLang="en-US" sz="2800" dirty="0">
                <a:latin typeface="Helvetica Neue"/>
              </a:rPr>
              <a:t>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88454" y="2706827"/>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eaLnBrk="0" fontAlgn="base" hangingPunct="0">
              <a:lnSpc>
                <a:spcPct val="150000"/>
              </a:lnSpc>
              <a:spcBef>
                <a:spcPct val="0"/>
              </a:spcBef>
              <a:spcAft>
                <a:spcPct val="0"/>
              </a:spcAft>
            </a:pPr>
            <a:r>
              <a:rPr lang="en-US" sz="2800" dirty="0">
                <a:solidFill>
                  <a:srgbClr val="C00000"/>
                </a:solidFill>
                <a:latin typeface="Helvetica Neue"/>
              </a:rPr>
              <a:t>              straight ahead. </a:t>
            </a:r>
          </a:p>
          <a:p>
            <a:pPr eaLnBrk="0" fontAlgn="base" hangingPunct="0">
              <a:lnSpc>
                <a:spcPct val="150000"/>
              </a:lnSpc>
              <a:spcBef>
                <a:spcPct val="0"/>
              </a:spcBef>
              <a:spcAft>
                <a:spcPct val="0"/>
              </a:spcAft>
            </a:pPr>
            <a:r>
              <a:rPr lang="en-US" sz="2800" dirty="0">
                <a:solidFill>
                  <a:srgbClr val="C00000"/>
                </a:solidFill>
                <a:latin typeface="Helvetica Neue"/>
              </a:rPr>
              <a:t>Turn right at Orange Street. </a:t>
            </a:r>
          </a:p>
          <a:p>
            <a:pPr eaLnBrk="0" fontAlgn="base" hangingPunct="0">
              <a:lnSpc>
                <a:spcPct val="150000"/>
              </a:lnSpc>
              <a:spcBef>
                <a:spcPct val="0"/>
              </a:spcBef>
              <a:spcAft>
                <a:spcPct val="0"/>
              </a:spcAft>
            </a:pPr>
            <a:r>
              <a:rPr lang="en-US" sz="2800" dirty="0">
                <a:solidFill>
                  <a:srgbClr val="C00000"/>
                </a:solidFill>
                <a:latin typeface="Helvetica Neue"/>
              </a:rPr>
              <a:t>The park is on the corner of </a:t>
            </a:r>
          </a:p>
          <a:p>
            <a:pPr eaLnBrk="0" fontAlgn="base" hangingPunct="0">
              <a:lnSpc>
                <a:spcPct val="150000"/>
              </a:lnSpc>
              <a:spcBef>
                <a:spcPct val="0"/>
              </a:spcBef>
              <a:spcAft>
                <a:spcPct val="0"/>
              </a:spcAft>
            </a:pPr>
            <a:r>
              <a:rPr lang="en-US" sz="2800" dirty="0">
                <a:solidFill>
                  <a:srgbClr val="C00000"/>
                </a:solidFill>
                <a:latin typeface="Helvetica Neue"/>
              </a:rPr>
              <a:t>Orange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8049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1</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444998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1092" y="370506"/>
            <a:ext cx="2924390" cy="400110"/>
          </a:xfrm>
          <a:prstGeom prst="rect">
            <a:avLst/>
          </a:prstGeom>
        </p:spPr>
        <p:txBody>
          <a:bodyPr wrap="none">
            <a:spAutoFit/>
          </a:bodyPr>
          <a:lstStyle/>
          <a:p>
            <a:r>
              <a:rPr lang="en-US" sz="2000" b="1" dirty="0">
                <a:latin typeface="Helvetica Neue"/>
              </a:rPr>
              <a:t>5. Write the directions.</a:t>
            </a:r>
            <a:endParaRPr lang="en-US" sz="2000" dirty="0"/>
          </a:p>
        </p:txBody>
      </p:sp>
      <p:sp>
        <p:nvSpPr>
          <p:cNvPr id="3" name="Rectangle 1"/>
          <p:cNvSpPr>
            <a:spLocks noChangeArrowheads="1"/>
          </p:cNvSpPr>
          <p:nvPr/>
        </p:nvSpPr>
        <p:spPr bwMode="auto">
          <a:xfrm>
            <a:off x="888454" y="1737330"/>
            <a:ext cx="5918746" cy="3412736"/>
          </a:xfrm>
          <a:prstGeom prst="rect">
            <a:avLst/>
          </a:prstGeom>
          <a:noFill/>
          <a:ln>
            <a:noFill/>
          </a:ln>
          <a:effectLst/>
        </p:spPr>
        <p:txBody>
          <a:bodyPr vert="horz" wrap="square" lIns="91440" tIns="0" rIns="91440" bIns="17933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kumimoji="0" lang="en-US" altLang="en-US" sz="2800" b="0" i="0" u="none" strike="noStrike" cap="none" normalizeH="0" baseline="0" dirty="0">
                <a:ln>
                  <a:noFill/>
                </a:ln>
                <a:effectLst/>
                <a:latin typeface="Helvetica Neue"/>
              </a:rPr>
              <a:t>A: Where's the </a:t>
            </a:r>
            <a:r>
              <a:rPr lang="en-US" altLang="en-US" sz="2800" dirty="0">
                <a:latin typeface="Helvetica Neue"/>
              </a:rPr>
              <a:t>pharmacy</a:t>
            </a:r>
            <a:r>
              <a:rPr kumimoji="0" lang="en-US" altLang="en-US" sz="2800" b="0" i="0" u="none" strike="noStrike" cap="none" normalizeH="0" baseline="0" dirty="0">
                <a:ln>
                  <a:noFill/>
                </a:ln>
                <a:effectLst/>
                <a:latin typeface="Helvetica Neue"/>
              </a:rPr>
              <a:t>?</a:t>
            </a:r>
          </a:p>
          <a:p>
            <a:pPr lvl="0">
              <a:lnSpc>
                <a:spcPct val="150000"/>
              </a:lnSpc>
            </a:pPr>
            <a:r>
              <a:rPr kumimoji="0" lang="en-US" altLang="en-US" sz="2800" b="0" i="0" u="none" strike="noStrike" cap="none" normalizeH="0" baseline="0" dirty="0">
                <a:ln>
                  <a:noFill/>
                </a:ln>
                <a:effectLst/>
                <a:latin typeface="Helvetica Neue"/>
              </a:rPr>
              <a:t>B: Go </a:t>
            </a:r>
            <a:r>
              <a:rPr lang="en-US" altLang="en-US" sz="2800" dirty="0">
                <a:latin typeface="Helvetica Neue"/>
              </a:rPr>
              <a:t>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p>
          <a:p>
            <a:pPr>
              <a:lnSpc>
                <a:spcPct val="150000"/>
              </a:lnSpc>
            </a:pPr>
            <a:r>
              <a:rPr lang="en-US" altLang="en-US" sz="2800" dirty="0">
                <a:latin typeface="Helvetica Neue"/>
              </a:rPr>
              <a:t>___________________________</a:t>
            </a:r>
            <a:r>
              <a:rPr kumimoji="0" lang="en-US" altLang="en-US" sz="2800" b="0" i="0" u="none" strike="noStrike" cap="none" normalizeH="0" baseline="0" dirty="0">
                <a:ln>
                  <a:noFill/>
                </a:ln>
                <a:effectLst/>
                <a:latin typeface="Helvetica Neue"/>
              </a:rPr>
              <a:t>.</a:t>
            </a:r>
            <a:endParaRPr kumimoji="0" lang="en-US" altLang="en-US" sz="60700" b="0" i="0" u="none" strike="noStrike" cap="none" normalizeH="0" baseline="0" dirty="0">
              <a:ln>
                <a:noFill/>
              </a:ln>
              <a:effectLst/>
              <a:latin typeface="Helvetica Neue"/>
            </a:endParaRPr>
          </a:p>
        </p:txBody>
      </p:sp>
      <p:sp>
        <p:nvSpPr>
          <p:cNvPr id="4" name="Rectangle 3"/>
          <p:cNvSpPr/>
          <p:nvPr/>
        </p:nvSpPr>
        <p:spPr>
          <a:xfrm>
            <a:off x="865948" y="2348629"/>
            <a:ext cx="8897257" cy="2766405"/>
          </a:xfrm>
          <a:prstGeom prst="rect">
            <a:avLst/>
          </a:prstGeom>
          <a:noFill/>
          <a:ln>
            <a:noFill/>
          </a:ln>
          <a:effectLst/>
        </p:spPr>
        <p:txBody>
          <a:bodyPr vert="horz" wrap="square" lIns="91440" tIns="0" rIns="91440" bIns="179331" numCol="1" anchor="ctr" anchorCtr="0" compatLnSpc="1">
            <a:prstTxWarp prst="textNoShape">
              <a:avLst/>
            </a:prstTxWarp>
            <a:spAutoFit/>
          </a:bodyPr>
          <a:lstStyle/>
          <a:p>
            <a:pPr>
              <a:lnSpc>
                <a:spcPct val="150000"/>
              </a:lnSpc>
            </a:pPr>
            <a:r>
              <a:rPr lang="en-US" sz="2800" dirty="0">
                <a:solidFill>
                  <a:srgbClr val="C00000"/>
                </a:solidFill>
                <a:latin typeface="Helvetica Neue"/>
              </a:rPr>
              <a:t>             straight ahead. </a:t>
            </a:r>
          </a:p>
          <a:p>
            <a:pPr>
              <a:lnSpc>
                <a:spcPct val="150000"/>
              </a:lnSpc>
            </a:pPr>
            <a:r>
              <a:rPr lang="en-US" sz="2800" dirty="0">
                <a:solidFill>
                  <a:srgbClr val="C00000"/>
                </a:solidFill>
                <a:latin typeface="Helvetica Neue"/>
              </a:rPr>
              <a:t>Turn right at Pear Street. </a:t>
            </a:r>
          </a:p>
          <a:p>
            <a:pPr>
              <a:lnSpc>
                <a:spcPct val="150000"/>
              </a:lnSpc>
            </a:pPr>
            <a:r>
              <a:rPr lang="en-US" sz="2800" dirty="0">
                <a:solidFill>
                  <a:srgbClr val="C00000"/>
                </a:solidFill>
                <a:latin typeface="Helvetica Neue"/>
              </a:rPr>
              <a:t>The pharmacy is on the corner of</a:t>
            </a:r>
          </a:p>
          <a:p>
            <a:pPr>
              <a:lnSpc>
                <a:spcPct val="150000"/>
              </a:lnSpc>
            </a:pPr>
            <a:r>
              <a:rPr lang="en-US" sz="2800" dirty="0">
                <a:solidFill>
                  <a:srgbClr val="C00000"/>
                </a:solidFill>
                <a:latin typeface="Helvetica Neue"/>
              </a:rPr>
              <a:t>Pear Street and Apple Street.</a:t>
            </a:r>
          </a:p>
        </p:txBody>
      </p:sp>
      <p:pic>
        <p:nvPicPr>
          <p:cNvPr id="7" name="Picture 6"/>
          <p:cNvPicPr>
            <a:picLocks noChangeAspect="1"/>
          </p:cNvPicPr>
          <p:nvPr/>
        </p:nvPicPr>
        <p:blipFill>
          <a:blip r:embed="rId2"/>
          <a:stretch>
            <a:fillRect/>
          </a:stretch>
        </p:blipFill>
        <p:spPr>
          <a:xfrm>
            <a:off x="6574972" y="1262743"/>
            <a:ext cx="5184153" cy="3693105"/>
          </a:xfrm>
          <a:prstGeom prst="rect">
            <a:avLst/>
          </a:prstGeom>
        </p:spPr>
      </p:pic>
      <p:sp>
        <p:nvSpPr>
          <p:cNvPr id="8" name="Sun 7"/>
          <p:cNvSpPr/>
          <p:nvPr/>
        </p:nvSpPr>
        <p:spPr>
          <a:xfrm>
            <a:off x="5488745" y="377112"/>
            <a:ext cx="914400" cy="914400"/>
          </a:xfrm>
          <a:prstGeom prst="sun">
            <a:avLst/>
          </a:prstGeom>
          <a:solidFill>
            <a:srgbClr val="8B53DA"/>
          </a:solidFill>
          <a:ln>
            <a:solidFill>
              <a:srgbClr val="7030A0"/>
            </a:solidFill>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en-US" altLang="en-US" dirty="0">
                <a:solidFill>
                  <a:schemeClr val="bg1"/>
                </a:solidFill>
                <a:latin typeface="Arial Black" panose="020B0A04020102020204" pitchFamily="34" charset="0"/>
              </a:rPr>
              <a:t>2</a:t>
            </a:r>
            <a:endParaRPr lang="en-US"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5154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391</Words>
  <Application>Microsoft Office PowerPoint</Application>
  <PresentationFormat>Widescreen</PresentationFormat>
  <Paragraphs>93</Paragraphs>
  <Slides>11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Helvetica Neue</vt:lpstr>
      <vt:lpstr>方正正准黑简体</vt:lpstr>
      <vt:lpstr>Arial Black</vt:lpstr>
      <vt:lpstr>Arial</vt:lpstr>
      <vt:lpstr>宋体</vt:lpstr>
      <vt:lpstr>Wingdings</vt:lpstr>
      <vt:lpstr>Cooper Black</vt:lpstr>
      <vt:lpstr>Baskerville Old Face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Ngo Thi Thu</cp:lastModifiedBy>
  <cp:revision>175</cp:revision>
  <dcterms:created xsi:type="dcterms:W3CDTF">2021-01-18T08:34:35Z</dcterms:created>
  <dcterms:modified xsi:type="dcterms:W3CDTF">2023-04-05T05:26:50Z</dcterms:modified>
</cp:coreProperties>
</file>